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5"/>
  </p:notesMasterIdLst>
  <p:handoutMasterIdLst>
    <p:handoutMasterId r:id="rId46"/>
  </p:handoutMasterIdLst>
  <p:sldIdLst>
    <p:sldId id="1309" r:id="rId6"/>
    <p:sldId id="1334" r:id="rId7"/>
    <p:sldId id="1335" r:id="rId8"/>
    <p:sldId id="1330" r:id="rId9"/>
    <p:sldId id="1365" r:id="rId10"/>
    <p:sldId id="1387" r:id="rId11"/>
    <p:sldId id="1336" r:id="rId12"/>
    <p:sldId id="1388" r:id="rId13"/>
    <p:sldId id="1390" r:id="rId14"/>
    <p:sldId id="1380" r:id="rId15"/>
    <p:sldId id="1389" r:id="rId16"/>
    <p:sldId id="1391" r:id="rId17"/>
    <p:sldId id="1400" r:id="rId18"/>
    <p:sldId id="1394" r:id="rId19"/>
    <p:sldId id="1396" r:id="rId20"/>
    <p:sldId id="1397" r:id="rId21"/>
    <p:sldId id="1395" r:id="rId22"/>
    <p:sldId id="1398" r:id="rId23"/>
    <p:sldId id="1354" r:id="rId24"/>
    <p:sldId id="1399" r:id="rId25"/>
    <p:sldId id="1392" r:id="rId26"/>
    <p:sldId id="1393" r:id="rId27"/>
    <p:sldId id="1401" r:id="rId28"/>
    <p:sldId id="1402" r:id="rId29"/>
    <p:sldId id="1403" r:id="rId30"/>
    <p:sldId id="1404" r:id="rId31"/>
    <p:sldId id="1370" r:id="rId32"/>
    <p:sldId id="1371" r:id="rId33"/>
    <p:sldId id="1405" r:id="rId34"/>
    <p:sldId id="1342" r:id="rId35"/>
    <p:sldId id="1385" r:id="rId36"/>
    <p:sldId id="1372" r:id="rId37"/>
    <p:sldId id="1349" r:id="rId38"/>
    <p:sldId id="1378" r:id="rId39"/>
    <p:sldId id="1350" r:id="rId40"/>
    <p:sldId id="1379" r:id="rId41"/>
    <p:sldId id="1351" r:id="rId42"/>
    <p:sldId id="1322" r:id="rId43"/>
    <p:sldId id="1326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87"/>
            <p14:sldId id="1336"/>
            <p14:sldId id="1388"/>
            <p14:sldId id="1390"/>
            <p14:sldId id="1380"/>
            <p14:sldId id="1389"/>
            <p14:sldId id="1391"/>
            <p14:sldId id="1400"/>
            <p14:sldId id="1394"/>
            <p14:sldId id="1396"/>
            <p14:sldId id="1397"/>
            <p14:sldId id="1395"/>
            <p14:sldId id="1398"/>
            <p14:sldId id="1354"/>
            <p14:sldId id="1399"/>
            <p14:sldId id="1392"/>
            <p14:sldId id="1393"/>
            <p14:sldId id="1401"/>
            <p14:sldId id="1402"/>
            <p14:sldId id="1403"/>
            <p14:sldId id="1404"/>
            <p14:sldId id="1370"/>
            <p14:sldId id="1371"/>
            <p14:sldId id="1405"/>
            <p14:sldId id="1342"/>
            <p14:sldId id="1385"/>
            <p14:sldId id="1372"/>
            <p14:sldId id="1349"/>
            <p14:sldId id="1378"/>
            <p14:sldId id="1350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79438" autoAdjust="0"/>
  </p:normalViewPr>
  <p:slideViewPr>
    <p:cSldViewPr>
      <p:cViewPr varScale="1">
        <p:scale>
          <a:sx n="83" d="100"/>
          <a:sy n="83" d="100"/>
        </p:scale>
        <p:origin x="4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11/4/2015 9:15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r>
              <a:rPr lang="en-US" baseline="0" dirty="0" smtClean="0"/>
              <a:t> Connection String specific to your device acquired from the Device Explorer tool.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0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from new portal getting to Stream</a:t>
            </a:r>
            <a:r>
              <a:rPr lang="en-US" baseline="0" dirty="0" smtClean="0"/>
              <a:t> Analytics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0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where to get data from.  Helpful to have two new portals open at the same time.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that “INTO” is not defined.  As</a:t>
            </a:r>
            <a:r>
              <a:rPr lang="en-US" baseline="0" dirty="0" smtClean="0"/>
              <a:t> it currently stands, adding an into statement and using the output alias causes an error in which the data is not successfully dumped into the output store.  Set only a single output and drop the into statement.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from statement is the alias name for the input defined earlier.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1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Event Hub pushing.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26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11/4/2015 9:15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r>
              <a:rPr lang="en-US" baseline="0" dirty="0" smtClean="0"/>
              <a:t> factor from just internet connected devices is the paradigm that you collect data and push intelligence to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2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PaaS vs IaaS vs SaaS</a:t>
            </a:r>
          </a:p>
          <a:p>
            <a:r>
              <a:rPr lang="en-US" dirty="0" smtClean="0"/>
              <a:t>-&gt; Focus on PaaS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4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3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this time ensure everybody logs into Azure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1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sure to show where to get these settings from in the Azure portal.</a:t>
            </a:r>
          </a:p>
          <a:p>
            <a:r>
              <a:rPr lang="en-US" baseline="0" dirty="0" smtClean="0"/>
              <a:t>Use the channel9 video for reference if needed.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hlinkClick r:id="rId3"/>
              </a:rPr>
              <a:t>https://channel9.msdn.com/Blogs/Have-you-tried-turning-it-off-and-on-again/Deploying-Database-Projects-to-SQL-Azure</a:t>
            </a:r>
            <a:r>
              <a:rPr lang="en-US" sz="900" dirty="0" smtClean="0"/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7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get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Hub connection string, you must be on the new portal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0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note of </a:t>
            </a:r>
            <a:r>
              <a:rPr lang="en-US" dirty="0" err="1" smtClean="0"/>
              <a:t>DeviceId</a:t>
            </a:r>
            <a:r>
              <a:rPr lang="en-US" dirty="0" smtClean="0"/>
              <a:t>,</a:t>
            </a:r>
            <a:r>
              <a:rPr lang="en-US" baseline="0" dirty="0" smtClean="0"/>
              <a:t> you will use this later.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93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SQL Connection String here.  Remember to include your password.  This name</a:t>
            </a:r>
            <a:r>
              <a:rPr lang="en-US" baseline="0" dirty="0" smtClean="0"/>
              <a:t> is being looked for by Entity Framework.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11/4/2015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Blogs/Have-you-tried-turning-it-off-and-on-again/Deploying-Database-Projects-to-SQL-Azu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s/releases/download/v1.0.0-preview.4/SetupDeviceExplorer.ms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rcrook1/MTPSolution" TargetMode="Externa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Devices Raspberry Pi – </a:t>
            </a:r>
            <a:r>
              <a:rPr lang="en-US" sz="3200" dirty="0" smtClean="0"/>
              <a:t>Rotation 1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5486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Analog Digital Converter</a:t>
            </a:r>
          </a:p>
          <a:p>
            <a:r>
              <a:rPr lang="en-US" b="1" dirty="0" smtClean="0"/>
              <a:t>Photo Resistor</a:t>
            </a:r>
          </a:p>
          <a:p>
            <a:r>
              <a:rPr lang="en-US" b="1" dirty="0" smtClean="0"/>
              <a:t>Temperature Sensor</a:t>
            </a:r>
          </a:p>
          <a:p>
            <a:r>
              <a:rPr lang="en-US" b="1" dirty="0" smtClean="0"/>
              <a:t>Ensure you double check</a:t>
            </a:r>
          </a:p>
          <a:p>
            <a:pPr lvl="1"/>
            <a:r>
              <a:rPr lang="en-US" b="1" dirty="0" smtClean="0"/>
              <a:t>It can be hazardous if wrong.</a:t>
            </a:r>
          </a:p>
          <a:p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37" y="525462"/>
            <a:ext cx="5212908" cy="59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77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Place to store data</a:t>
            </a:r>
          </a:p>
          <a:p>
            <a:r>
              <a:rPr lang="en-US" dirty="0" smtClean="0"/>
              <a:t>Analyze live data </a:t>
            </a:r>
          </a:p>
          <a:p>
            <a:r>
              <a:rPr lang="en-US" dirty="0" smtClean="0"/>
              <a:t>Way to ingest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Azure, Stream Analytics and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37" y="1212849"/>
            <a:ext cx="7544651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4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3323987"/>
          </a:xfrm>
        </p:spPr>
        <p:txBody>
          <a:bodyPr/>
          <a:lstStyle/>
          <a:p>
            <a:r>
              <a:rPr lang="en-US" dirty="0" smtClean="0"/>
              <a:t>Basic Walk around</a:t>
            </a:r>
          </a:p>
          <a:p>
            <a:pPr lvl="1"/>
            <a:r>
              <a:rPr lang="en-US" dirty="0" smtClean="0"/>
              <a:t>Old portal</a:t>
            </a:r>
          </a:p>
          <a:p>
            <a:pPr lvl="1"/>
            <a:r>
              <a:rPr lang="en-US" dirty="0" smtClean="0"/>
              <a:t>New portal</a:t>
            </a:r>
          </a:p>
          <a:p>
            <a:r>
              <a:rPr lang="en-US" dirty="0" smtClean="0"/>
              <a:t>Provision SQL Server</a:t>
            </a:r>
          </a:p>
          <a:p>
            <a:r>
              <a:rPr lang="en-US" dirty="0" smtClean="0"/>
              <a:t>Provision </a:t>
            </a:r>
            <a:r>
              <a:rPr lang="en-US" dirty="0" err="1" smtClean="0"/>
              <a:t>IoT</a:t>
            </a:r>
            <a:r>
              <a:rPr lang="en-US" dirty="0" smtClean="0"/>
              <a:t> Hub</a:t>
            </a:r>
          </a:p>
          <a:p>
            <a:r>
              <a:rPr lang="en-US" dirty="0" smtClean="0"/>
              <a:t>Provision Stream Analytics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through – Azure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49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96199" cy="1458861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channel9.msdn.com/Blogs/Have-you-tried-turning-it-off-and-on-again/Deploying-Database-Projects-to-SQL-Azure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Right Click DB Project - Publish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SQL Server Schema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3001962"/>
            <a:ext cx="4775200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37" y="144462"/>
            <a:ext cx="387068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15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553199" cy="3732212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github.com/Azure/azure-iot-sdks/releases/download/v1.0.0-preview.4/SetupDeviceExplorer.msi</a:t>
            </a:r>
            <a:r>
              <a:rPr lang="en-US" sz="2800" dirty="0" smtClean="0"/>
              <a:t> </a:t>
            </a:r>
          </a:p>
          <a:p>
            <a:r>
              <a:rPr lang="en-US" dirty="0"/>
              <a:t>C:\Program Files (x86)\</a:t>
            </a:r>
            <a:r>
              <a:rPr lang="en-US" dirty="0" smtClean="0"/>
              <a:t>Microsoft\</a:t>
            </a:r>
            <a:r>
              <a:rPr lang="en-US" dirty="0" err="1" smtClean="0"/>
              <a:t>DeviceExplorer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Device Monitor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51" y="295273"/>
            <a:ext cx="5124487" cy="64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3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IoT</a:t>
            </a:r>
            <a:r>
              <a:rPr lang="en-US" dirty="0" smtClean="0"/>
              <a:t> Hub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1" y="1363662"/>
            <a:ext cx="12001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Devices – Create New Device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7" y="1217718"/>
            <a:ext cx="98393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5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 and register a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1363662"/>
            <a:ext cx="98774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17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678413" cy="4722812"/>
          </a:xfrm>
        </p:spPr>
        <p:txBody>
          <a:bodyPr/>
          <a:lstStyle/>
          <a:p>
            <a:r>
              <a:rPr lang="en-US" dirty="0" smtClean="0"/>
              <a:t>Click on Device</a:t>
            </a:r>
          </a:p>
          <a:p>
            <a:r>
              <a:rPr lang="en-US" dirty="0" smtClean="0"/>
              <a:t>Get Context</a:t>
            </a:r>
          </a:p>
          <a:p>
            <a:r>
              <a:rPr lang="en-US" dirty="0" smtClean="0"/>
              <a:t>Select Copy Connection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Device Connection 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175456"/>
            <a:ext cx="821115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4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Double Click .</a:t>
            </a:r>
            <a:r>
              <a:rPr lang="en-US" dirty="0" err="1" smtClean="0"/>
              <a:t>sln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Opens in VS 2015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07" y="449262"/>
            <a:ext cx="4310396" cy="309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8" y="3421062"/>
            <a:ext cx="7162800" cy="34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SQL Server Connection 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135062"/>
            <a:ext cx="7705725" cy="501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02" y="2691505"/>
            <a:ext cx="4212337" cy="18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1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Replace with your connection string</a:t>
            </a:r>
          </a:p>
          <a:p>
            <a:r>
              <a:rPr lang="en-US" dirty="0" smtClean="0"/>
              <a:t>Name must be “</a:t>
            </a:r>
            <a:r>
              <a:rPr lang="en-US" dirty="0" err="1" smtClean="0"/>
              <a:t>TelemetryDB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– Website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1212849"/>
            <a:ext cx="3209925" cy="564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7" y="3520834"/>
            <a:ext cx="6911134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6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Your Location</a:t>
            </a:r>
          </a:p>
          <a:p>
            <a:r>
              <a:rPr lang="en-US" dirty="0" smtClean="0"/>
              <a:t>Your </a:t>
            </a:r>
            <a:r>
              <a:rPr lang="en-US" dirty="0" err="1" smtClean="0"/>
              <a:t>DeviceId</a:t>
            </a:r>
            <a:endParaRPr lang="en-US" dirty="0" smtClean="0"/>
          </a:p>
          <a:p>
            <a:r>
              <a:rPr lang="en-US" dirty="0" smtClean="0"/>
              <a:t>Your </a:t>
            </a:r>
            <a:r>
              <a:rPr lang="en-US" dirty="0" err="1" smtClean="0"/>
              <a:t>IoTHub</a:t>
            </a:r>
            <a:r>
              <a:rPr lang="en-US" dirty="0" smtClean="0"/>
              <a:t> Conn String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- Device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837" y="1197227"/>
            <a:ext cx="5029200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8" y="5097462"/>
            <a:ext cx="11582400" cy="10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23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Configuration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996" y="1195306"/>
            <a:ext cx="6344483" cy="56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220662"/>
            <a:ext cx="160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37" y="220662"/>
            <a:ext cx="2301544" cy="637222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745042"/>
              </p:ext>
            </p:extLst>
          </p:nvPr>
        </p:nvGraphicFramePr>
        <p:xfrm>
          <a:off x="220846" y="2354262"/>
          <a:ext cx="9639448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6" imgW="13512960" imgH="5340240" progId="Paint.Picture">
                  <p:embed/>
                </p:oleObj>
              </mc:Choice>
              <mc:Fallback>
                <p:oleObj name="Bitmap Image" r:id="rId6" imgW="13512960" imgH="5340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846" y="2354262"/>
                        <a:ext cx="9639448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077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637" y="36826"/>
            <a:ext cx="2498102" cy="6818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30" y="60905"/>
            <a:ext cx="196215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42" y="3239687"/>
            <a:ext cx="9569359" cy="3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1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</a:t>
            </a:r>
          </a:p>
          <a:p>
            <a:pPr marL="0" indent="0">
              <a:buNone/>
            </a:pPr>
            <a:r>
              <a:rPr lang="en-US" dirty="0"/>
              <a:t>    Location, Temperature, </a:t>
            </a:r>
            <a:r>
              <a:rPr lang="en-US" dirty="0" err="1"/>
              <a:t>CollectionTime</a:t>
            </a:r>
            <a:r>
              <a:rPr lang="en-US" dirty="0"/>
              <a:t>, </a:t>
            </a:r>
            <a:r>
              <a:rPr lang="en-US" dirty="0" err="1"/>
              <a:t>DeviceId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TelemetryHub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Analytics -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27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Open a second VS 2015</a:t>
            </a:r>
          </a:p>
          <a:p>
            <a:r>
              <a:rPr lang="en-US" dirty="0" smtClean="0"/>
              <a:t>Right Click -&gt; Debug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Visualization Website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1212849"/>
            <a:ext cx="49339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2012859"/>
          </a:xfrm>
        </p:spPr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Notice extensive comments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Walk Through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4" y="2278062"/>
            <a:ext cx="11559804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0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Stuff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23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Baby Thermostat!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37" y="1212849"/>
            <a:ext cx="4304170" cy="5494338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Is it too hot for baby?</a:t>
            </a:r>
          </a:p>
          <a:p>
            <a:pPr lvl="1"/>
            <a:r>
              <a:rPr lang="en-US" dirty="0" smtClean="0"/>
              <a:t>Turn on the Fan!</a:t>
            </a:r>
          </a:p>
          <a:p>
            <a:r>
              <a:rPr lang="en-US" dirty="0" smtClean="0"/>
              <a:t>Too cold for baby?</a:t>
            </a:r>
          </a:p>
          <a:p>
            <a:pPr lvl="1"/>
            <a:r>
              <a:rPr lang="en-US" dirty="0" smtClean="0"/>
              <a:t>Turn off the Fan!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Tracking Camera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Use 2 of each sensor</a:t>
            </a:r>
          </a:p>
          <a:p>
            <a:r>
              <a:rPr lang="en-US" dirty="0" smtClean="0"/>
              <a:t>Find a signature and follow it!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1287462"/>
            <a:ext cx="4038600" cy="51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2pm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</a:t>
            </a:r>
            <a:r>
              <a:rPr lang="en-US" dirty="0" smtClean="0">
                <a:latin typeface="+mn-lt"/>
              </a:rPr>
              <a:t>Codes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github.com/drcrook1/MTPSolution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2049462"/>
            <a:ext cx="8495320" cy="45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83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820862"/>
            <a:ext cx="11334538" cy="34470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Define how Azure facilitates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SQL Azure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Hub and Stream Analytics </a:t>
            </a:r>
          </a:p>
          <a:p>
            <a:r>
              <a:rPr lang="en-US" dirty="0" smtClean="0"/>
              <a:t>Visualizing Data in a Website</a:t>
            </a:r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 smtClean="0"/>
              <a:t>Internet of Things</a:t>
            </a:r>
          </a:p>
          <a:p>
            <a:r>
              <a:rPr lang="en-US" dirty="0" smtClean="0"/>
              <a:t>Connected Devices</a:t>
            </a:r>
          </a:p>
          <a:p>
            <a:r>
              <a:rPr lang="en-US" dirty="0" smtClean="0"/>
              <a:t>Aggregation of Data</a:t>
            </a:r>
          </a:p>
          <a:p>
            <a:r>
              <a:rPr lang="en-US" dirty="0" smtClean="0"/>
              <a:t>Similar to old concepts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83" y="220662"/>
            <a:ext cx="6225456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3648074"/>
            <a:ext cx="1962150" cy="332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684" y="3878262"/>
            <a:ext cx="422769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5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4949047"/>
          </a:xfrm>
        </p:spPr>
        <p:txBody>
          <a:bodyPr/>
          <a:lstStyle/>
          <a:p>
            <a:r>
              <a:rPr lang="en-US" dirty="0" smtClean="0"/>
              <a:t>Azure = Microsoft Cloud Platform</a:t>
            </a:r>
          </a:p>
          <a:p>
            <a:r>
              <a:rPr lang="en-US" dirty="0" smtClean="0"/>
              <a:t>Message Passing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Analytics Clusters</a:t>
            </a:r>
          </a:p>
          <a:p>
            <a:r>
              <a:rPr lang="en-US" dirty="0" smtClean="0"/>
              <a:t>Servers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+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973262"/>
            <a:ext cx="6324600" cy="45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1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630a2e83-186a-4a0f-ab27-bee8a8096abc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Brand_template_16-9_Business_BLUE_3</Template>
  <TotalTime>6354</TotalTime>
  <Words>1213</Words>
  <Application>Microsoft Office PowerPoint</Application>
  <PresentationFormat>Custom</PresentationFormat>
  <Paragraphs>221</Paragraphs>
  <Slides>39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Bitmap Image</vt:lpstr>
      <vt:lpstr>Connected Devices Raspberry Pi – Rotation 1</vt:lpstr>
      <vt:lpstr>Agenda</vt:lpstr>
      <vt:lpstr>David Crook</vt:lpstr>
      <vt:lpstr>Stuff you should Know About</vt:lpstr>
      <vt:lpstr>Future Reference Getting Started</vt:lpstr>
      <vt:lpstr>Get the Codes</vt:lpstr>
      <vt:lpstr>Goals of Presentation</vt:lpstr>
      <vt:lpstr>What is IoT?</vt:lpstr>
      <vt:lpstr>Azure + IoT</vt:lpstr>
      <vt:lpstr>Initial Wiring</vt:lpstr>
      <vt:lpstr>SQL Azure, Stream Analytics and IoT Hub</vt:lpstr>
      <vt:lpstr>Walk through – Azure Portal</vt:lpstr>
      <vt:lpstr>Deploy SQL Server Schema</vt:lpstr>
      <vt:lpstr>Install Device Monitor</vt:lpstr>
      <vt:lpstr>Get IoT Hub Connection String</vt:lpstr>
      <vt:lpstr>Manage Devices – Create New Device</vt:lpstr>
      <vt:lpstr>Provision and register a device</vt:lpstr>
      <vt:lpstr>Get Device Connection String</vt:lpstr>
      <vt:lpstr>Open the Code</vt:lpstr>
      <vt:lpstr>Get SQL Server Connection String</vt:lpstr>
      <vt:lpstr>Configurations – Website Config</vt:lpstr>
      <vt:lpstr>Configurations - Device Config</vt:lpstr>
      <vt:lpstr>Stream Analytics Configuration</vt:lpstr>
      <vt:lpstr>Stream Analytics - Input</vt:lpstr>
      <vt:lpstr>Stream Analytics - Output</vt:lpstr>
      <vt:lpstr>Stream Analytics - Query</vt:lpstr>
      <vt:lpstr>Set Build for your Device</vt:lpstr>
      <vt:lpstr>Deploy &amp;&amp; Debug</vt:lpstr>
      <vt:lpstr>Debug Visualization Website</vt:lpstr>
      <vt:lpstr>Code Walk Through</vt:lpstr>
      <vt:lpstr>Code Walk Through</vt:lpstr>
      <vt:lpstr>Blank</vt:lpstr>
      <vt:lpstr>What Next?</vt:lpstr>
      <vt:lpstr>Baby Thermostat!</vt:lpstr>
      <vt:lpstr>Light and Temp Tracking Camera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82</cp:revision>
  <dcterms:created xsi:type="dcterms:W3CDTF">2015-08-13T16:00:51Z</dcterms:created>
  <dcterms:modified xsi:type="dcterms:W3CDTF">2015-11-05T13:40:42Z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